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4"/>
    <p:sldMasterId id="214748370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 Text"/>
      <p:regular r:id="rId25"/>
      <p:bold r:id="rId26"/>
      <p:italic r:id="rId27"/>
      <p:boldItalic r:id="rId28"/>
    </p:embeddedFont>
    <p:embeddedFont>
      <p:font typeface="Helvetica Neue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GoogleSansText-bold.fntdata"/><Relationship Id="rId25" Type="http://schemas.openxmlformats.org/officeDocument/2006/relationships/font" Target="fonts/GoogleSansText-regular.fntdata"/><Relationship Id="rId28" Type="http://schemas.openxmlformats.org/officeDocument/2006/relationships/font" Target="fonts/GoogleSansText-boldItalic.fntdata"/><Relationship Id="rId27" Type="http://schemas.openxmlformats.org/officeDocument/2006/relationships/font" Target="fonts/GoogleSansTex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italic.fntdata"/><Relationship Id="rId30" Type="http://schemas.openxmlformats.org/officeDocument/2006/relationships/font" Target="fonts/HelveticaNeueLigh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HelveticaNeueLight-boldItalic.fntdata"/><Relationship Id="rId13" Type="http://schemas.openxmlformats.org/officeDocument/2006/relationships/font" Target="fonts/Roboto-regular.fntdata"/><Relationship Id="rId12" Type="http://schemas.openxmlformats.org/officeDocument/2006/relationships/slide" Target="slides/slide6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GoogleSans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GoogleSans-italic.fntdata"/><Relationship Id="rId18" Type="http://schemas.openxmlformats.org/officeDocument/2006/relationships/font" Target="fonts/GoogleSans-bold.fntdata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5f218fd9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5f218fd9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5f9a0e86d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5f9a0e86d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5f218fd9d8_0_1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5f218fd9d8_0_1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"/>
              <a:t>Lab link: https://explore.qwiklabs.com/focuses/7920?parent=catalog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5f218fd9d8_0_1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5f218fd9d8_0_1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5f218fd9d8_0_1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5f218fd9d8_0_1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5f218fd9d8_0_1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5f218fd9d8_0_1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60" name="Google Shape;60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61" name="Google Shape;61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69" name="Google Shape;69;p15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70" name="Google Shape;70;p1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1" name="Google Shape;71;p1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0" name="Google Shape;80;p16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2" name="Google Shape;82;p16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b="0" l="0" r="-4481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0" name="Google Shape;90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1" name="Google Shape;91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19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02" name="Google Shape;102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03" name="Google Shape;103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1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2" name="Google Shape;112;p2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5" name="Google Shape;115;p2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16" name="Google Shape;116;p2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7" name="Google Shape;117;p2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2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5" name="Google Shape;125;p2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4" name="Google Shape;134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5" name="Google Shape;135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6" name="Google Shape;13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1" name="Google Shape;141;p2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2" name="Google Shape;142;p2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5" name="Google Shape;155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6" name="Google Shape;156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4" name="Google Shape;164;p2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5" name="Google Shape;165;p2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6" name="Google Shape;166;p2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72" name="Google Shape;172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1" name="Google Shape;181;p2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2" name="Google Shape;182;p27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3" name="Google Shape;183;p27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84" name="Google Shape;18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89" name="Google Shape;189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90" name="Google Shape;190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9" name="Google Shape;199;p2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2" name="Google Shape;202;p2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03" name="Google Shape;203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04" name="Google Shape;204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17" name="Google Shape;217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18" name="Google Shape;218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31" name="Google Shape;231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2" name="Google Shape;232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0" name="Google Shape;240;p3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1" name="Google Shape;241;p3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2" name="Google Shape;242;p3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3" name="Google Shape;2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3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7" name="Google Shape;247;p3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8" name="Google Shape;248;p3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9" name="Google Shape;24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2" name="Google Shape;252;p3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3" name="Google Shape;253;p3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4" name="Google Shape;254;p3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55" name="Google Shape;25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8" name="Google Shape;258;p3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9" name="Google Shape;259;p3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0" name="Google Shape;260;p3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61" name="Google Shape;26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p3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7" name="Google Shape;267;p3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" name="Google Shape;273;p36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4" name="Google Shape;274;p36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77" name="Google Shape;277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0" name="Google Shape;280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9" name="Google Shape;289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1" name="Google Shape;291;p38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" name="Google Shape;292;p38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93" name="Google Shape;293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94" name="Google Shape;294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2" name="Google Shape;302;p3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3" name="Google Shape;303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5" name="Google Shape;305;p3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6" name="Google Shape;306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7" name="Google Shape;307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5" name="Google Shape;315;p4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6" name="Google Shape;316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8" name="Google Shape;318;p4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9" name="Google Shape;31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0" name="Google Shape;32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8" name="Google Shape;328;p4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9" name="Google Shape;329;p4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4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1" name="Google Shape;331;p4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32" name="Google Shape;332;p4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3" name="Google Shape;333;p4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1" name="Google Shape;341;p42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2" name="Google Shape;342;p4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4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4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5" name="Google Shape;345;p4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46" name="Google Shape;346;p4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47" name="Google Shape;347;p4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5" name="Google Shape;355;p43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6" name="Google Shape;356;p4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4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59" name="Google Shape;359;p4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0" name="Google Shape;360;p4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4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8" name="Google Shape;368;p44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4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1" name="Google Shape;371;p44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72" name="Google Shape;372;p4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73" name="Google Shape;373;p4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5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1" name="Google Shape;381;p4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2" name="Google Shape;382;p4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46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90" name="Google Shape;390;p4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46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97" name="Google Shape;397;p46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6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6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6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6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6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6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6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5" name="Google Shape;405;p46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08" name="Google Shape;408;p4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47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7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1" name="Google Shape;411;p47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412" name="Google Shape;412;p4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3" name="Google Shape;413;p4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48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8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2" name="Google Shape;422;p48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3" name="Google Shape;423;p48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8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4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4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9" name="Google Shape;429;p4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30" name="Google Shape;430;p4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1" name="Google Shape;431;p4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32" name="Google Shape;432;p4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3" name="Google Shape;433;p4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41" name="Google Shape;441;p5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2" name="Google Shape;442;p5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5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5" name="Google Shape;445;p5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46" name="Google Shape;446;p5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47" name="Google Shape;447;p5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7" name="Google Shape;457;p5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58" name="Google Shape;458;p5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9" name="Google Shape;459;p5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60" name="Google Shape;460;p5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1" name="Google Shape;461;p5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5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5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1" name="Google Shape;471;p5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72" name="Google Shape;472;p5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3" name="Google Shape;473;p5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74" name="Google Shape;474;p5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75" name="Google Shape;475;p5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2 1">
  <p:cSld name="TITLE_2_2_1_2">
    <p:bg>
      <p:bgPr>
        <a:solidFill>
          <a:srgbClr val="E1E8D7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 txBox="1"/>
          <p:nvPr>
            <p:ph type="ctrTitle"/>
          </p:nvPr>
        </p:nvSpPr>
        <p:spPr>
          <a:xfrm>
            <a:off x="293408" y="1243584"/>
            <a:ext cx="8485500" cy="204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9600"/>
              <a:buFont typeface="Google Sans Medium"/>
              <a:buNone/>
              <a:defRPr sz="96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  <p:sp>
        <p:nvSpPr>
          <p:cNvPr id="489" name="Google Shape;489;p56"/>
          <p:cNvSpPr txBox="1"/>
          <p:nvPr>
            <p:ph idx="1" type="subTitle"/>
          </p:nvPr>
        </p:nvSpPr>
        <p:spPr>
          <a:xfrm>
            <a:off x="293408" y="352044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55624C"/>
              </a:buClr>
              <a:buSzPts val="3400"/>
              <a:buFont typeface="Google Sans"/>
              <a:buNone/>
              <a:defRPr sz="3400">
                <a:solidFill>
                  <a:srgbClr val="55624C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0" name="Google Shape;490;p56"/>
          <p:cNvSpPr txBox="1"/>
          <p:nvPr>
            <p:ph idx="2" type="subTitle"/>
          </p:nvPr>
        </p:nvSpPr>
        <p:spPr>
          <a:xfrm>
            <a:off x="2926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1" name="Google Shape;491;p56"/>
          <p:cNvSpPr txBox="1"/>
          <p:nvPr>
            <p:ph idx="3" type="subTitle"/>
          </p:nvPr>
        </p:nvSpPr>
        <p:spPr>
          <a:xfrm>
            <a:off x="22360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2" name="Google Shape;492;p56"/>
          <p:cNvSpPr txBox="1"/>
          <p:nvPr>
            <p:ph idx="4" type="subTitle"/>
          </p:nvPr>
        </p:nvSpPr>
        <p:spPr>
          <a:xfrm>
            <a:off x="41794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3" name="Google Shape;493;p56"/>
          <p:cNvSpPr txBox="1"/>
          <p:nvPr>
            <p:ph idx="5" type="subTitle"/>
          </p:nvPr>
        </p:nvSpPr>
        <p:spPr>
          <a:xfrm>
            <a:off x="61228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theme" Target="../theme/theme3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loud.google.com/use-cases/retrieval-augmented-generation" TargetMode="External"/><Relationship Id="rId4" Type="http://schemas.openxmlformats.org/officeDocument/2006/relationships/hyperlink" Target="https://cloud.google.com/generative-ai-app-builder/docs/snippet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A"/>
        </a:solidFill>
      </p:bgPr>
    </p:bg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7"/>
          <p:cNvSpPr/>
          <p:nvPr/>
        </p:nvSpPr>
        <p:spPr>
          <a:xfrm>
            <a:off x="381000" y="1794871"/>
            <a:ext cx="83103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F1F1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AI Pre-Hackathon </a:t>
            </a:r>
            <a:endParaRPr sz="3000">
              <a:solidFill>
                <a:srgbClr val="1F1F1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F1F1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Enablement Session</a:t>
            </a:r>
            <a:endParaRPr sz="3000">
              <a:solidFill>
                <a:srgbClr val="1F1F1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8"/>
          <p:cNvSpPr txBox="1"/>
          <p:nvPr/>
        </p:nvSpPr>
        <p:spPr>
          <a:xfrm>
            <a:off x="871875" y="1369100"/>
            <a:ext cx="81183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 Text"/>
              <a:buChar char="●"/>
            </a:pP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Use</a:t>
            </a:r>
            <a:r>
              <a:rPr b="1"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Vertex AI search </a:t>
            </a: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to create a simple RAG application </a:t>
            </a:r>
            <a:r>
              <a:rPr lang="en" sz="10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(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on public Alphabet earnings documents)</a:t>
            </a:r>
            <a:endParaRPr sz="10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 Text"/>
              <a:buChar char="●"/>
            </a:pP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Enable </a:t>
            </a:r>
            <a:r>
              <a:rPr b="1"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MaaS API</a:t>
            </a: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, use MaaS in a Rag Pipeline</a:t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 Text"/>
              <a:buChar char="●"/>
            </a:pPr>
            <a:r>
              <a:rPr b="1"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Agentspace:</a:t>
            </a: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Search and act on your data</a:t>
            </a:r>
            <a:endParaRPr sz="15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 Text"/>
              <a:buChar char="●"/>
            </a:pPr>
            <a:r>
              <a:rPr b="1"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NotebookLM: </a:t>
            </a:r>
            <a:r>
              <a:rPr lang="en" sz="15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chat with your sources, create mindmap, create FAQs, etc</a:t>
            </a:r>
            <a:endParaRPr sz="15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504" name="Google Shape;504;p58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AI Tasks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9"/>
          <p:cNvSpPr txBox="1"/>
          <p:nvPr/>
        </p:nvSpPr>
        <p:spPr>
          <a:xfrm>
            <a:off x="457201" y="1369100"/>
            <a:ext cx="59436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510" name="Google Shape;510;p59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Enable</a:t>
            </a: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MaaS API, use MaaS in a Ran Pipeline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11" name="Google Shape;51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600" y="1266100"/>
            <a:ext cx="6732025" cy="3387801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59"/>
          <p:cNvSpPr txBox="1"/>
          <p:nvPr/>
        </p:nvSpPr>
        <p:spPr>
          <a:xfrm>
            <a:off x="1459325" y="1682600"/>
            <a:ext cx="594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t/>
            </a:r>
            <a:endParaRPr sz="12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0"/>
          <p:cNvSpPr txBox="1"/>
          <p:nvPr/>
        </p:nvSpPr>
        <p:spPr>
          <a:xfrm>
            <a:off x="429150" y="1002275"/>
            <a:ext cx="82857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Step 1 - Open the notebook </a:t>
            </a:r>
            <a:r>
              <a:rPr b="1" lang="en" sz="1000">
                <a:solidFill>
                  <a:schemeClr val="accent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MaaS_Models_plus_VAIS.ipynb </a:t>
            </a:r>
            <a:r>
              <a:rPr lang="en" sz="1000">
                <a:solidFill>
                  <a:schemeClr val="accent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in Vertex AI Workbench</a:t>
            </a:r>
            <a:r>
              <a:rPr b="1" lang="en" sz="10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Vertex AI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&gt;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Workbench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&gt;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Open JupyterLab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button. 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ogle Sans Text"/>
              <a:buChar char="-"/>
            </a:pP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The "Simple RAG App" section sets up a RAG pipeline on public Alphabet earnings documents. We leverage Vertex Search API, called Discovery Engine, for this section. Read more </a:t>
            </a:r>
            <a:r>
              <a:rPr lang="en" sz="1000">
                <a:solidFill>
                  <a:srgbClr val="1A73E8"/>
                </a:solidFill>
                <a:highlight>
                  <a:srgbClr val="FFFFFF"/>
                </a:highlight>
                <a:uFill>
                  <a:noFill/>
                </a:uFill>
                <a:latin typeface="Google Sans Text"/>
                <a:ea typeface="Google Sans Text"/>
                <a:cs typeface="Google Sans Text"/>
                <a:sym typeface="Google Sans Tex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. 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 Text"/>
              <a:buChar char="-"/>
            </a:pP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These cells create a datastore, upload documents to the datastore, creates the search engine, and compiles the search helper function we will use later on in this lab.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Google Sans Text"/>
              <a:buChar char="-"/>
            </a:pP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Stop here: 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"Use Mistral Model as a Service (MaaS)" Section.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Step 2: G</a:t>
            </a:r>
            <a:r>
              <a:rPr lang="en" sz="1000">
                <a:solidFill>
                  <a:schemeClr val="accent2"/>
                </a:solidFill>
              </a:rPr>
              <a:t>o to Model Garden and enable API for model you want to use.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Vertex AI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&gt;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Model Garden &gt; 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Search for "Mistral Large" &gt; Click </a:t>
            </a:r>
            <a:r>
              <a:rPr b="1"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Enable API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Once you have the API enabled run through the cells under "Use Mistral Model as a Service (MaaS)" Section.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ogle Sans Text"/>
              <a:buChar char="-"/>
            </a:pP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Vertex Search allows you to get the extracted segments of your documents (read more </a:t>
            </a:r>
            <a:r>
              <a:rPr lang="en" sz="1000">
                <a:solidFill>
                  <a:srgbClr val="1A73E8"/>
                </a:solidFill>
                <a:highlight>
                  <a:srgbClr val="FFFFFF"/>
                </a:highlight>
                <a:uFill>
                  <a:noFill/>
                </a:uFill>
                <a:latin typeface="Google Sans Text"/>
                <a:ea typeface="Google Sans Text"/>
                <a:cs typeface="Google Sans Text"/>
                <a:sym typeface="Google Sans Tex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here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). You can then pass the extractive segments to your open source / partner model for the Answer Generation step.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</a:rPr>
              <a:t>Step 3: </a:t>
            </a:r>
            <a:r>
              <a:rPr lang="en" sz="1000">
                <a:solidFill>
                  <a:schemeClr val="accent2"/>
                </a:solidFill>
              </a:rPr>
              <a:t> </a:t>
            </a:r>
            <a:r>
              <a:rPr lang="en" sz="1000">
                <a:solidFill>
                  <a:schemeClr val="accent2"/>
                </a:solidFill>
              </a:rPr>
              <a:t>Run MaaS models across simple RAG app: </a:t>
            </a:r>
            <a:r>
              <a:rPr lang="en" sz="1000">
                <a:solidFill>
                  <a:srgbClr val="202124"/>
                </a:solidFill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"RAG (Vertex Search) + OSS/Partner MaaS model" section of the Jupyter Lab.In cell 111, pick the model of your choice or run across a list of models to see how the outputs vary based on the model we choose.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202124"/>
              </a:solidFill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518" name="Google Shape;518;p60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Enable MaaS API, use MaaS in a Rag Pipeline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1"/>
          <p:cNvSpPr txBox="1"/>
          <p:nvPr/>
        </p:nvSpPr>
        <p:spPr>
          <a:xfrm>
            <a:off x="457201" y="1369100"/>
            <a:ext cx="5943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-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Create app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-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Create data store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-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Search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-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Tools/Actions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-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Agents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524" name="Google Shape;524;p61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Agentspace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2"/>
          <p:cNvSpPr txBox="1"/>
          <p:nvPr/>
        </p:nvSpPr>
        <p:spPr>
          <a:xfrm>
            <a:off x="457201" y="1369100"/>
            <a:ext cx="5943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Google Sans Text"/>
              <a:buChar char="●"/>
            </a:pPr>
            <a:r>
              <a:rPr lang="en" sz="1200">
                <a:solidFill>
                  <a:srgbClr val="434343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Research assistant</a:t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530" name="Google Shape;530;p62"/>
          <p:cNvSpPr txBox="1"/>
          <p:nvPr/>
        </p:nvSpPr>
        <p:spPr>
          <a:xfrm>
            <a:off x="457200" y="304800"/>
            <a:ext cx="822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NotebookLM</a:t>
            </a:r>
            <a:endParaRPr sz="26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oogle Global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